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7E9"/>
    <a:srgbClr val="8AC6BF"/>
    <a:srgbClr val="FF5050"/>
    <a:srgbClr val="FF8585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94660"/>
  </p:normalViewPr>
  <p:slideViewPr>
    <p:cSldViewPr snapToGrid="0">
      <p:cViewPr varScale="1">
        <p:scale>
          <a:sx n="84" d="100"/>
          <a:sy n="84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54A17F-2360-C2A3-A6A6-BC4258360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2F9FB0-07C6-555D-CBA6-D1EEF166D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9C2168-8137-1D0B-5B39-3B5080D4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C0F832-443D-A3E6-2EF2-81A75298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3B6127-88D5-8E2A-F844-4FECCA66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82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C8375-3B2E-CE0F-A6F2-D957C294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E4F91B-A24F-F733-9562-4705D9F6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AEE-4096-733F-1637-9DFBE587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AF9165-DE27-114D-0490-E731E4E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7590E9-36A6-D339-84C1-94CB38D0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99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93D683-738A-CB01-7A49-4F70825A9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2734DD8-3A86-56A6-3B63-61D1EFC0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687A19-FB4A-BD14-A28D-C9422763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74B-8039-4BBE-6E9F-EE85B3A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6DCBB6-108E-6C03-ECA1-81B27F25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8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2078B-D9F9-9BE0-DD23-EB532847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576FCC-4022-37FD-4E40-323FA12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473BD-26FD-C4E6-B057-B113DC18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13B904-B93A-CE0C-A602-DD08F324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F2E1E7-5A63-AEC6-83D8-1A62FD1E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21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B5BD49-B349-7CBC-B9DD-770089E2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9263F-EBCF-0067-32FC-E26373B1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825384-808F-EA09-9EE1-C295479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C4CAED-C9AB-8A99-2395-07AEEBC4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C76CD0-C3E3-C862-3549-5C62C1F6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11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E007C-76C5-872D-5D51-8CB9CCAF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A36F7F-02F7-D508-208F-B84787A47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AF3AE9-83C5-EC29-61A1-325302806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5C8C7B-02C8-2084-82C5-20B6C767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317512-76B0-D78F-0547-07FAD3E5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55DE0D-E367-C9A0-66A9-35ACD4EF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58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90E40-402D-B950-80E7-C647A9E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0601B0-A340-7FE3-D299-C1EA6385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1F04B1-0E6C-0BEA-C8F9-2B11E284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640035-0F34-BE97-4AD7-BDEF9C26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B24D17-853A-A38D-3FE2-00C9ADCF3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989AF8-C45F-E3BD-F7A9-CEBA7A87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0AC6A23-5919-72FD-51EC-DC89768A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C4198B-EB41-E27D-9B44-4B6BA6F5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52F96-13AA-1D65-BD67-A9CB6034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0111D-540A-F6F8-9E3C-9C7D93A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F3307C-10BA-B30D-CE6C-3F78EAC0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D0D306-2C96-F253-E5AB-0D843D75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2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5028DA-D1E5-43F3-07C9-0FD8E76D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BF0B53-9CA9-1145-2209-1F1DAF59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FCD5D2-5B4C-6A97-AD76-D8249508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54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5C9347-4A6F-A66A-7173-C77A2EF5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8CB98C-50F7-1D6F-4D56-0783E65D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517936-4351-FBA5-FF8A-A7962DE8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04C1C7-3003-A79E-9274-40467511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9AAF2D-628F-A3C0-2CDC-8188AFF7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9B4C32-6A7B-E35E-7425-5A537E85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5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2550E-1997-944A-1311-F98A6361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08A1BE-CB9B-665A-2FAE-FE1071BD7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F79B22-4A95-51EA-E808-786B5B93B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F48806-56C7-084E-4E15-9F017BE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2E2639-B946-09C0-A7AE-7A016091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9B8048-33D1-BC80-9242-FC2BB4E4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F7C1BC-BF5E-98D2-EA1A-584B53E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50E1C4-CA91-9111-7DF6-26CAFEDC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38E3C4-6B2E-D4B8-9FA3-9CF126586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0D49-4304-3C27-8FCA-32D0C972C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A62CF6-B5EE-D5C3-3062-7688E578B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55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21" Type="http://schemas.openxmlformats.org/officeDocument/2006/relationships/image" Target="../media/image21.jpeg"/><Relationship Id="rId34" Type="http://schemas.openxmlformats.org/officeDocument/2006/relationships/image" Target="../media/image3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jpeg"/><Relationship Id="rId36" Type="http://schemas.openxmlformats.org/officeDocument/2006/relationships/image" Target="../media/image3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31" Type="http://schemas.openxmlformats.org/officeDocument/2006/relationships/image" Target="../media/image3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Relationship Id="rId30" Type="http://schemas.microsoft.com/office/2007/relationships/hdphoto" Target="../media/hdphoto2.wdp"/><Relationship Id="rId35" Type="http://schemas.openxmlformats.org/officeDocument/2006/relationships/image" Target="../media/image34.jpeg"/><Relationship Id="rId8" Type="http://schemas.openxmlformats.org/officeDocument/2006/relationships/image" Target="../media/image8.jpeg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50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下 6">
            <a:extLst>
              <a:ext uri="{FF2B5EF4-FFF2-40B4-BE49-F238E27FC236}">
                <a16:creationId xmlns:a16="http://schemas.microsoft.com/office/drawing/2014/main" id="{667E3BE3-2324-F95B-10DB-F8198B527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422902">
            <a:off x="3792202" y="-2616432"/>
            <a:ext cx="4729111" cy="11877561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3" name="現代">
            <a:extLst>
              <a:ext uri="{FF2B5EF4-FFF2-40B4-BE49-F238E27FC236}">
                <a16:creationId xmlns:a16="http://schemas.microsoft.com/office/drawing/2014/main" id="{89284D83-C4FA-8ED1-4287-E8606CF6527E}"/>
              </a:ext>
            </a:extLst>
          </p:cNvPr>
          <p:cNvGrpSpPr/>
          <p:nvPr/>
        </p:nvGrpSpPr>
        <p:grpSpPr>
          <a:xfrm>
            <a:off x="7364887" y="4359873"/>
            <a:ext cx="4706586" cy="2433188"/>
            <a:chOff x="7364887" y="4359873"/>
            <a:chExt cx="4706586" cy="2433188"/>
          </a:xfrm>
        </p:grpSpPr>
        <p:pic>
          <p:nvPicPr>
            <p:cNvPr id="1054" name="Picture 30" descr="Warframe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05901AD6-CCC4-CC03-E14D-A2BA6E6E2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887" y="4359873"/>
              <a:ext cx="1604470" cy="160447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商品情報｜ニンジャラ -Official Site-">
              <a:extLst>
                <a:ext uri="{FF2B5EF4-FFF2-40B4-BE49-F238E27FC236}">
                  <a16:creationId xmlns:a16="http://schemas.microsoft.com/office/drawing/2014/main" id="{23E9DBB8-BFF1-F9F1-01C3-D576528D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258" y="5521489"/>
              <a:ext cx="1274220" cy="127157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team：Ninja Issen (忍者一閃)">
              <a:extLst>
                <a:ext uri="{FF2B5EF4-FFF2-40B4-BE49-F238E27FC236}">
                  <a16:creationId xmlns:a16="http://schemas.microsoft.com/office/drawing/2014/main" id="{ECF32D5D-EA4D-4B23-2434-7AFE3EB4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357" y="4947920"/>
              <a:ext cx="3102116" cy="177767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アーケードアーカイブス サスケ VS コマンダ ダウンロード版 | My Nintendo Store（マイニンテンドーストア）">
            <a:extLst>
              <a:ext uri="{FF2B5EF4-FFF2-40B4-BE49-F238E27FC236}">
                <a16:creationId xmlns:a16="http://schemas.microsoft.com/office/drawing/2014/main" id="{F444D14F-9CB3-861D-BD89-BE0A7AC9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8"/>
          <a:stretch/>
        </p:blipFill>
        <p:spPr bwMode="auto">
          <a:xfrm>
            <a:off x="48955" y="50139"/>
            <a:ext cx="2137673" cy="177302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忍者龍剣伝｜ファミコン (FC)｜テクモ｜レトロゲームから最新ゲームまで検索できるゲームカタログのピコピコ大百科">
            <a:extLst>
              <a:ext uri="{FF2B5EF4-FFF2-40B4-BE49-F238E27FC236}">
                <a16:creationId xmlns:a16="http://schemas.microsoft.com/office/drawing/2014/main" id="{FD95CF27-BD9E-4EE3-7750-295D0EF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r="15811"/>
          <a:stretch/>
        </p:blipFill>
        <p:spPr bwMode="auto">
          <a:xfrm>
            <a:off x="45727" y="1806322"/>
            <a:ext cx="1318558" cy="1916629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3AB89C75-0986-B67B-20F5-8D8059A3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" y="468438"/>
            <a:ext cx="1987854" cy="198785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アーケードアーカイブス 忍者くん 阿修羅ノ章 ダウンロード版 | My Nintendo Store（マイニンテンドーストア）">
            <a:extLst>
              <a:ext uri="{FF2B5EF4-FFF2-40B4-BE49-F238E27FC236}">
                <a16:creationId xmlns:a16="http://schemas.microsoft.com/office/drawing/2014/main" id="{A3F941FB-3DC5-188B-EAC3-AC12A489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80" y="1445769"/>
            <a:ext cx="981306" cy="98130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アーケードアーカイブス | 株式会社ハムスター">
            <a:extLst>
              <a:ext uri="{FF2B5EF4-FFF2-40B4-BE49-F238E27FC236}">
                <a16:creationId xmlns:a16="http://schemas.microsoft.com/office/drawing/2014/main" id="{04A05A5B-8F0C-6B07-DD4D-99BE8CBC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" y="1993578"/>
            <a:ext cx="1364858" cy="136485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NARUTO-ナルト- ナルティメットストーム - PS3">
            <a:extLst>
              <a:ext uri="{FF2B5EF4-FFF2-40B4-BE49-F238E27FC236}">
                <a16:creationId xmlns:a16="http://schemas.microsoft.com/office/drawing/2014/main" id="{CD04A644-5905-F108-AB57-BA6058E0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6" y="2028592"/>
            <a:ext cx="1691995" cy="199438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ストライダー飛竜 - PS3">
            <a:extLst>
              <a:ext uri="{FF2B5EF4-FFF2-40B4-BE49-F238E27FC236}">
                <a16:creationId xmlns:a16="http://schemas.microsoft.com/office/drawing/2014/main" id="{907F4016-8E49-EAD3-E6D1-F8CEAAF7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89" y="2799146"/>
            <a:ext cx="1233575" cy="142793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024年最新】忍者アニメおすすめランキング50選【昭和＆海外でも人気】 | aukana(アウカナ)動画配信サービス比較">
            <a:extLst>
              <a:ext uri="{FF2B5EF4-FFF2-40B4-BE49-F238E27FC236}">
                <a16:creationId xmlns:a16="http://schemas.microsoft.com/office/drawing/2014/main" id="{E84556F6-F546-879B-B0F0-19FDBA14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309" y="2427075"/>
            <a:ext cx="3433258" cy="193279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天誅~忍凱旋">
            <a:extLst>
              <a:ext uri="{FF2B5EF4-FFF2-40B4-BE49-F238E27FC236}">
                <a16:creationId xmlns:a16="http://schemas.microsoft.com/office/drawing/2014/main" id="{CD94371A-D1DA-3E75-F539-273DC4E5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20" y="3627863"/>
            <a:ext cx="2352483" cy="23997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CE5921-3448-B9EC-1682-E5E709F84D80}"/>
              </a:ext>
            </a:extLst>
          </p:cNvPr>
          <p:cNvGrpSpPr/>
          <p:nvPr/>
        </p:nvGrpSpPr>
        <p:grpSpPr>
          <a:xfrm>
            <a:off x="73599" y="-56747"/>
            <a:ext cx="12025991" cy="6849727"/>
            <a:chOff x="73599" y="-56747"/>
            <a:chExt cx="12025991" cy="6849727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53D56E5-8BF8-7F50-0F3D-0F99AD6E8C89}"/>
                </a:ext>
              </a:extLst>
            </p:cNvPr>
            <p:cNvSpPr txBox="1"/>
            <p:nvPr/>
          </p:nvSpPr>
          <p:spPr>
            <a:xfrm>
              <a:off x="4322076" y="-56747"/>
              <a:ext cx="46987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忍者ゲームって？</a:t>
              </a:r>
            </a:p>
          </p:txBody>
        </p:sp>
        <p:pic>
          <p:nvPicPr>
            <p:cNvPr id="1080" name="Picture 56" descr="仁王">
              <a:extLst>
                <a:ext uri="{FF2B5EF4-FFF2-40B4-BE49-F238E27FC236}">
                  <a16:creationId xmlns:a16="http://schemas.microsoft.com/office/drawing/2014/main" id="{439F3D53-F805-4DC8-3E75-BB48733E3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096" y="4074224"/>
              <a:ext cx="1565020" cy="15650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.I.ジョー：漆黒のスネークアイズ | あらすじ・内容・スタッフ・キャスト・作品情報 - 映画ナタリー">
              <a:extLst>
                <a:ext uri="{FF2B5EF4-FFF2-40B4-BE49-F238E27FC236}">
                  <a16:creationId xmlns:a16="http://schemas.microsoft.com/office/drawing/2014/main" id="{3F31E17D-E153-C096-4C16-BBBE0F412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721" y="1085856"/>
              <a:ext cx="1368628" cy="193534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9C4C5F9-45C3-1928-D30F-F959EDC6E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939" y="75431"/>
              <a:ext cx="1387915" cy="19391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忍者くん妖怪絵巻 パチスロ スロット 機械割 天井 初打ち 打ち方 スペック 掲示板 設置店 | P-WORLD">
              <a:extLst>
                <a:ext uri="{FF2B5EF4-FFF2-40B4-BE49-F238E27FC236}">
                  <a16:creationId xmlns:a16="http://schemas.microsoft.com/office/drawing/2014/main" id="{5B3FA535-38C8-2875-A465-922ED9E2C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418" y="258776"/>
              <a:ext cx="691058" cy="11869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NINJA GAIDEN: マスターコレクション">
              <a:extLst>
                <a:ext uri="{FF2B5EF4-FFF2-40B4-BE49-F238E27FC236}">
                  <a16:creationId xmlns:a16="http://schemas.microsoft.com/office/drawing/2014/main" id="{AAFFA2F1-286A-D40F-B483-4FCE87A53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982" y="5290810"/>
              <a:ext cx="1274220" cy="12742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Aragami: Shadow Edition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93E4A8BA-934D-B75B-E26B-42E69392A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721" y="4333468"/>
              <a:ext cx="1871432" cy="10533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FRUIT NINJA - 無料でオンラインプレイ! | Poki (ポキ)">
              <a:extLst>
                <a:ext uri="{FF2B5EF4-FFF2-40B4-BE49-F238E27FC236}">
                  <a16:creationId xmlns:a16="http://schemas.microsoft.com/office/drawing/2014/main" id="{AD3976A6-3292-BAA1-B81D-8D3AFB966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834" y="5290810"/>
              <a:ext cx="1092275" cy="109227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映画 忍たま乱太郎">
              <a:extLst>
                <a:ext uri="{FF2B5EF4-FFF2-40B4-BE49-F238E27FC236}">
                  <a16:creationId xmlns:a16="http://schemas.microsoft.com/office/drawing/2014/main" id="{9BB8E7D6-B435-2D70-6210-84BF85DA6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863" y="187568"/>
              <a:ext cx="1807943" cy="25947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実写版「忍たま乱太郎」加藤清史郎ら37人の“忍たま”がズラリ : 映画ニュース - 映画.com">
              <a:extLst>
                <a:ext uri="{FF2B5EF4-FFF2-40B4-BE49-F238E27FC236}">
                  <a16:creationId xmlns:a16="http://schemas.microsoft.com/office/drawing/2014/main" id="{DC084646-53A8-E773-857F-7D2B433A6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48" y="1806322"/>
              <a:ext cx="963930" cy="136485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6124C1E-179E-3FC0-C6FD-9B781E8E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90726" y="134470"/>
              <a:ext cx="1387915" cy="194308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8" name="Picture 14" descr="ミュージカル「忍たま乱太郎」第13弾 〜ようこそ！ 忍たま文化祭！〜 』六年生キャストがメインのキービジュアルが完成 | SPICE -  エンタメ特化型情報メディア スパイス">
              <a:extLst>
                <a:ext uri="{FF2B5EF4-FFF2-40B4-BE49-F238E27FC236}">
                  <a16:creationId xmlns:a16="http://schemas.microsoft.com/office/drawing/2014/main" id="{9EE69B90-B2A9-1C8D-BB19-1D2167C09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280" y="75431"/>
              <a:ext cx="780163" cy="109441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VD/G.I.ジョー">
              <a:extLst>
                <a:ext uri="{FF2B5EF4-FFF2-40B4-BE49-F238E27FC236}">
                  <a16:creationId xmlns:a16="http://schemas.microsoft.com/office/drawing/2014/main" id="{6F68364F-BBA8-1579-04E7-2B90AF808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819" y="238894"/>
              <a:ext cx="2532853" cy="357696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ミュータント タートルズ1 (ShoPro Books) | ケビン・イーストマン, トム・ワルツ, ダン・ダンカン, 中沢 俊介 |本 | 通販 |  Amazon">
              <a:extLst>
                <a:ext uri="{FF2B5EF4-FFF2-40B4-BE49-F238E27FC236}">
                  <a16:creationId xmlns:a16="http://schemas.microsoft.com/office/drawing/2014/main" id="{490D561A-A42B-79DD-AE31-2BAA80EC4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380" y="215085"/>
              <a:ext cx="2682624" cy="3939134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1FF1AC6-4536-8224-CC75-16182E18A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543432" y="3766062"/>
              <a:ext cx="2162682" cy="121698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6" name="Picture 42" descr="真田丸 - 動画配信 | NHKオンデマンド">
              <a:extLst>
                <a:ext uri="{FF2B5EF4-FFF2-40B4-BE49-F238E27FC236}">
                  <a16:creationId xmlns:a16="http://schemas.microsoft.com/office/drawing/2014/main" id="{5C94643C-51FC-E7A8-53B1-177620518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446" y="3985090"/>
              <a:ext cx="1774144" cy="9979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SLOTバジリスク?甲賀忍法帖?Ⅲ - パチスロ - | 設定判別・天井・ゾーン・解析・打ち方・ヤメ時・リセット・周期・CZ・ベル">
              <a:extLst>
                <a:ext uri="{FF2B5EF4-FFF2-40B4-BE49-F238E27FC236}">
                  <a16:creationId xmlns:a16="http://schemas.microsoft.com/office/drawing/2014/main" id="{14D798E9-45B4-8C9C-1FD7-8B4055AF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5455" b="98000" l="6667" r="91111">
                          <a14:foregroundMark x1="15000" y1="5455" x2="39444" y2="5455"/>
                          <a14:foregroundMark x1="39444" y1="5455" x2="71389" y2="5636"/>
                          <a14:foregroundMark x1="10833" y1="13091" x2="7500" y2="33455"/>
                          <a14:foregroundMark x1="10556" y1="10000" x2="14167" y2="27273"/>
                          <a14:foregroundMark x1="89167" y1="11636" x2="88333" y2="31455"/>
                          <a14:foregroundMark x1="51944" y1="46545" x2="31944" y2="83636"/>
                          <a14:foregroundMark x1="22500" y1="47818" x2="43333" y2="87636"/>
                          <a14:foregroundMark x1="73333" y1="55273" x2="90000" y2="82364"/>
                          <a14:foregroundMark x1="59722" y1="63818" x2="63333" y2="82545"/>
                          <a14:foregroundMark x1="70556" y1="62182" x2="72222" y2="77455"/>
                          <a14:foregroundMark x1="13889" y1="75273" x2="40000" y2="93273"/>
                          <a14:foregroundMark x1="21944" y1="75273" x2="56667" y2="79273"/>
                          <a14:foregroundMark x1="21944" y1="84727" x2="65278" y2="91636"/>
                          <a14:foregroundMark x1="22500" y1="90364" x2="57222" y2="93273"/>
                          <a14:foregroundMark x1="12778" y1="91636" x2="26667" y2="90545"/>
                          <a14:foregroundMark x1="10556" y1="88545" x2="34722" y2="93455"/>
                          <a14:foregroundMark x1="6944" y1="91818" x2="32222" y2="98000"/>
                          <a14:foregroundMark x1="65278" y1="88364" x2="74167" y2="89273"/>
                          <a14:foregroundMark x1="68333" y1="91818" x2="86667" y2="93091"/>
                          <a14:foregroundMark x1="80556" y1="88364" x2="88333" y2="93091"/>
                          <a14:foregroundMark x1="82222" y1="86909" x2="91111" y2="93273"/>
                          <a14:foregroundMark x1="11944" y1="43636" x2="12222" y2="48000"/>
                          <a14:foregroundMark x1="9722" y1="58000" x2="8056" y2="70182"/>
                          <a14:foregroundMark x1="72500" y1="40364" x2="87500" y2="50909"/>
                          <a14:foregroundMark x1="21389" y1="38727" x2="27222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621" y="3073876"/>
              <a:ext cx="630215" cy="962829"/>
            </a:xfrm>
            <a:prstGeom prst="rect">
              <a:avLst/>
            </a:prstGeom>
            <a:noFill/>
            <a:effectLst>
              <a:glow rad="50800">
                <a:schemeClr val="bg1">
                  <a:alpha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NINJA GAIDEN">
              <a:extLst>
                <a:ext uri="{FF2B5EF4-FFF2-40B4-BE49-F238E27FC236}">
                  <a16:creationId xmlns:a16="http://schemas.microsoft.com/office/drawing/2014/main" id="{38CE5639-0F67-BCB7-F051-F7FEFA866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004" y="3800923"/>
              <a:ext cx="1240085" cy="1766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仁王">
              <a:extLst>
                <a:ext uri="{FF2B5EF4-FFF2-40B4-BE49-F238E27FC236}">
                  <a16:creationId xmlns:a16="http://schemas.microsoft.com/office/drawing/2014/main" id="{5DF91D89-EFA5-C259-FE99-EDFB0BD15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690" y="5470050"/>
              <a:ext cx="1305213" cy="130521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4" name="Picture 60" descr="中古】3DS）LEGOﾆﾝｼﾞｬｺﾞｰ ﾛｰﾆﾝの影 [4548967197495]【OAT刈谷店】 | ゲーム,３ＤＳ,アクション | お宝創庫">
              <a:extLst>
                <a:ext uri="{FF2B5EF4-FFF2-40B4-BE49-F238E27FC236}">
                  <a16:creationId xmlns:a16="http://schemas.microsoft.com/office/drawing/2014/main" id="{90A76103-65CC-C60F-641A-5939D7435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327" y="5898912"/>
              <a:ext cx="1001585" cy="89250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6" name="Picture 62" descr="ニンジャウォーリアーズ | メガドライブミニ2 | セガ">
              <a:extLst>
                <a:ext uri="{FF2B5EF4-FFF2-40B4-BE49-F238E27FC236}">
                  <a16:creationId xmlns:a16="http://schemas.microsoft.com/office/drawing/2014/main" id="{B87AA3A2-738B-CE62-300F-74E324694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845" y="3707545"/>
              <a:ext cx="1387915" cy="121372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8" name="Picture 64" descr="ゲームボーイのティーンエージ ミュータント ニンジャ タートルズ2というゲームを持っている人に 大至急読んで欲しい記事 - モノノフ的ゲーム紹介">
              <a:extLst>
                <a:ext uri="{FF2B5EF4-FFF2-40B4-BE49-F238E27FC236}">
                  <a16:creationId xmlns:a16="http://schemas.microsoft.com/office/drawing/2014/main" id="{EB0D6C95-F9E1-55A9-37F0-40C363D46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208" y="5184479"/>
              <a:ext cx="1289912" cy="149194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講談 SFC がんばれゴエモン2～奇天烈将軍マッギネス～">
              <a:extLst>
                <a:ext uri="{FF2B5EF4-FFF2-40B4-BE49-F238E27FC236}">
                  <a16:creationId xmlns:a16="http://schemas.microsoft.com/office/drawing/2014/main" id="{A6DF4EB1-4DA8-81FE-E9FC-3A8D5525B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63" y="3276507"/>
              <a:ext cx="2072751" cy="29235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0" name="Picture 66" descr="忍者外伝 (箱説なし)">
              <a:extLst>
                <a:ext uri="{FF2B5EF4-FFF2-40B4-BE49-F238E27FC236}">
                  <a16:creationId xmlns:a16="http://schemas.microsoft.com/office/drawing/2014/main" id="{A4142A4F-86E8-29AE-1077-5DAB2331B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" y="5420252"/>
              <a:ext cx="1875899" cy="137272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2" name="Picture 68" descr="The Bizarre History Behind Zen The Intergalactic Ninja, 41% OFF">
              <a:extLst>
                <a:ext uri="{FF2B5EF4-FFF2-40B4-BE49-F238E27FC236}">
                  <a16:creationId xmlns:a16="http://schemas.microsoft.com/office/drawing/2014/main" id="{8782D1DA-36EC-72E4-4DAC-8F60ED595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01" y="5983694"/>
              <a:ext cx="1416459" cy="79675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63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DD0780-0C10-AEF8-7BEA-0E4DA7087DDE}"/>
              </a:ext>
            </a:extLst>
          </p:cNvPr>
          <p:cNvSpPr txBox="1"/>
          <p:nvPr/>
        </p:nvSpPr>
        <p:spPr>
          <a:xfrm>
            <a:off x="4549451" y="204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時代背景</a:t>
            </a:r>
          </a:p>
        </p:txBody>
      </p:sp>
      <p:pic>
        <p:nvPicPr>
          <p:cNvPr id="1026" name="Picture 2" descr="アーケードアーカイブス サスケ VS コマンダ ダウンロード版 | My Nintendo Store（マイニンテンドーストア）">
            <a:extLst>
              <a:ext uri="{FF2B5EF4-FFF2-40B4-BE49-F238E27FC236}">
                <a16:creationId xmlns:a16="http://schemas.microsoft.com/office/drawing/2014/main" id="{07B8DD90-1163-8681-A63A-4438F77F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/>
          <a:stretch/>
        </p:blipFill>
        <p:spPr bwMode="auto">
          <a:xfrm>
            <a:off x="356866" y="152534"/>
            <a:ext cx="2359026" cy="1933575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EFB32148-40B1-8861-3174-6DE9A31CD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 bwMode="auto">
          <a:xfrm>
            <a:off x="733120" y="468645"/>
            <a:ext cx="2477803" cy="2054512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アーケードアーカイブス 影の伝説 ダウンロード版 | My Nintendo Store（マイニンテンドーストア）">
            <a:extLst>
              <a:ext uri="{FF2B5EF4-FFF2-40B4-BE49-F238E27FC236}">
                <a16:creationId xmlns:a16="http://schemas.microsoft.com/office/drawing/2014/main" id="{19B068FC-1E69-6C15-FDDF-6BF6EF61D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/>
          <a:stretch/>
        </p:blipFill>
        <p:spPr bwMode="auto">
          <a:xfrm>
            <a:off x="1222506" y="964006"/>
            <a:ext cx="2619439" cy="2131932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456D8B-2F33-78FD-5653-224BA095236E}"/>
              </a:ext>
            </a:extLst>
          </p:cNvPr>
          <p:cNvSpPr txBox="1"/>
          <p:nvPr/>
        </p:nvSpPr>
        <p:spPr>
          <a:xfrm rot="1166358">
            <a:off x="602699" y="1282613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日本に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向けて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E5E50C68-F0D7-DC06-7451-5380E80A26CA}"/>
              </a:ext>
            </a:extLst>
          </p:cNvPr>
          <p:cNvSpPr/>
          <p:nvPr/>
        </p:nvSpPr>
        <p:spPr>
          <a:xfrm>
            <a:off x="4534736" y="1504449"/>
            <a:ext cx="1296698" cy="1078992"/>
          </a:xfrm>
          <a:prstGeom prst="rightArrow">
            <a:avLst>
              <a:gd name="adj1" fmla="val 50000"/>
              <a:gd name="adj2" fmla="val 4067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Amazon.co.jp: 燃えよninjaを観る | Prime Video">
            <a:extLst>
              <a:ext uri="{FF2B5EF4-FFF2-40B4-BE49-F238E27FC236}">
                <a16:creationId xmlns:a16="http://schemas.microsoft.com/office/drawing/2014/main" id="{985F995A-BA5F-6565-2D51-5C49F1CF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46" y="827593"/>
            <a:ext cx="3310128" cy="1861947"/>
          </a:xfrm>
          <a:prstGeom prst="rect">
            <a:avLst/>
          </a:prstGeom>
          <a:noFill/>
          <a:effectLst>
            <a:glow rad="12700">
              <a:srgbClr val="FF8585">
                <a:alpha val="80000"/>
              </a:srgb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3B26E3-95DD-0655-8ABE-5AA8797F2C9D}"/>
              </a:ext>
            </a:extLst>
          </p:cNvPr>
          <p:cNvSpPr txBox="1"/>
          <p:nvPr/>
        </p:nvSpPr>
        <p:spPr>
          <a:xfrm rot="601337" flipH="1">
            <a:off x="7683768" y="1106839"/>
            <a:ext cx="407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海外で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大ヒット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4EF146-2B71-14E6-9D8F-BE99167153FE}"/>
              </a:ext>
            </a:extLst>
          </p:cNvPr>
          <p:cNvSpPr txBox="1"/>
          <p:nvPr/>
        </p:nvSpPr>
        <p:spPr>
          <a:xfrm>
            <a:off x="5234226" y="8749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ショーコスギ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DCCE7C6-C95A-CF20-33F6-71062C3A2ECD}"/>
              </a:ext>
            </a:extLst>
          </p:cNvPr>
          <p:cNvGrpSpPr/>
          <p:nvPr/>
        </p:nvGrpSpPr>
        <p:grpSpPr>
          <a:xfrm>
            <a:off x="8365056" y="1644342"/>
            <a:ext cx="3772073" cy="2694705"/>
            <a:chOff x="8720809" y="1672678"/>
            <a:chExt cx="3416320" cy="2420215"/>
          </a:xfrm>
          <a:effectLst>
            <a:glow rad="12700">
              <a:srgbClr val="FF8585">
                <a:alpha val="80000"/>
              </a:srgbClr>
            </a:glow>
          </a:effectLst>
        </p:grpSpPr>
        <p:pic>
          <p:nvPicPr>
            <p:cNvPr id="1034" name="Picture 10" descr="SEGA AGES SHINOBI 忍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93B98963-6859-615C-DCCA-860DA6648F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3"/>
            <a:stretch/>
          </p:blipFill>
          <p:spPr bwMode="auto">
            <a:xfrm>
              <a:off x="8868507" y="1672678"/>
              <a:ext cx="3120925" cy="2033724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856F3E3-617F-FD3B-8661-B260AEEA1D5C}"/>
                </a:ext>
              </a:extLst>
            </p:cNvPr>
            <p:cNvSpPr txBox="1"/>
            <p:nvPr/>
          </p:nvSpPr>
          <p:spPr>
            <a:xfrm>
              <a:off x="8720809" y="3261896"/>
              <a:ext cx="34163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8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海外に</a:t>
              </a:r>
              <a:r>
                <a:rPr kumimoji="1" lang="ja-JP" altLang="en-US" sz="3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向けて</a:t>
              </a:r>
              <a:endParaRPr kumimoji="1" lang="en-US" altLang="ja-JP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D5FE05-C40D-17C1-FE0C-CA295A74C339}"/>
              </a:ext>
            </a:extLst>
          </p:cNvPr>
          <p:cNvSpPr txBox="1"/>
          <p:nvPr/>
        </p:nvSpPr>
        <p:spPr>
          <a:xfrm>
            <a:off x="144094" y="3293849"/>
            <a:ext cx="770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大河ドラマ アニメを原作とした作品</a:t>
            </a:r>
          </a:p>
        </p:txBody>
      </p:sp>
      <p:pic>
        <p:nvPicPr>
          <p:cNvPr id="14" name="図 13" descr="屋内, テーブル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AD361591-760A-BE3C-6A71-D554EAE12D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364"/>
          <a:stretch/>
        </p:blipFill>
        <p:spPr>
          <a:xfrm>
            <a:off x="204877" y="3937614"/>
            <a:ext cx="2663003" cy="1984739"/>
          </a:xfrm>
          <a:prstGeom prst="rect">
            <a:avLst/>
          </a:prstGeom>
          <a:effectLst>
            <a:glow rad="12700">
              <a:srgbClr val="FFFF00">
                <a:alpha val="6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1038" name="Picture 14" descr="忍者ハットリくん】忍法を駆使するアクションゲームでござるの巻 | レトロゲームのつどい">
            <a:extLst>
              <a:ext uri="{FF2B5EF4-FFF2-40B4-BE49-F238E27FC236}">
                <a16:creationId xmlns:a16="http://schemas.microsoft.com/office/drawing/2014/main" id="{E2818528-BB3D-A9E6-F946-1EA2651E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59" y="4856459"/>
            <a:ext cx="2567875" cy="1929927"/>
          </a:xfrm>
          <a:prstGeom prst="rect">
            <a:avLst/>
          </a:prstGeom>
          <a:noFill/>
          <a:effectLst>
            <a:glow rad="12700">
              <a:srgbClr val="FFFF00">
                <a:alpha val="6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子連れ狼 死に風に向う乳母車">
            <a:extLst>
              <a:ext uri="{FF2B5EF4-FFF2-40B4-BE49-F238E27FC236}">
                <a16:creationId xmlns:a16="http://schemas.microsoft.com/office/drawing/2014/main" id="{920C6DE3-83E2-8032-BD2D-28F87DF8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9" y="3890904"/>
            <a:ext cx="1858141" cy="2619833"/>
          </a:xfrm>
          <a:prstGeom prst="rect">
            <a:avLst/>
          </a:prstGeom>
          <a:noFill/>
          <a:effectLst>
            <a:glow rad="12700">
              <a:schemeClr val="accent5">
                <a:lumMod val="20000"/>
                <a:lumOff val="80000"/>
                <a:alpha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1987 [60fps] Kozure Ookami 1484100pts Loop5-7">
            <a:extLst>
              <a:ext uri="{FF2B5EF4-FFF2-40B4-BE49-F238E27FC236}">
                <a16:creationId xmlns:a16="http://schemas.microsoft.com/office/drawing/2014/main" id="{D786CA0D-3557-23F5-8C49-5D56D2385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12679"/>
          <a:stretch/>
        </p:blipFill>
        <p:spPr bwMode="auto">
          <a:xfrm>
            <a:off x="5507742" y="4705068"/>
            <a:ext cx="2655073" cy="1997419"/>
          </a:xfrm>
          <a:prstGeom prst="rect">
            <a:avLst/>
          </a:prstGeom>
          <a:noFill/>
          <a:effectLst>
            <a:glow rad="12700">
              <a:schemeClr val="accent5">
                <a:lumMod val="20000"/>
                <a:lumOff val="80000"/>
                <a:alpha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enage Mutant Ninja Turtles Opening(Instrumental)">
            <a:extLst>
              <a:ext uri="{FF2B5EF4-FFF2-40B4-BE49-F238E27FC236}">
                <a16:creationId xmlns:a16="http://schemas.microsoft.com/office/drawing/2014/main" id="{7A53F261-58F9-7BC5-EB71-D5610C63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07" y="4074783"/>
            <a:ext cx="2711632" cy="2033724"/>
          </a:xfrm>
          <a:prstGeom prst="rect">
            <a:avLst/>
          </a:prstGeom>
          <a:noFill/>
          <a:effectLst>
            <a:glow rad="12700">
              <a:srgbClr val="92D05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.M.N.T. ～スーパー亀忍者～ (ポスターのみ)">
            <a:extLst>
              <a:ext uri="{FF2B5EF4-FFF2-40B4-BE49-F238E27FC236}">
                <a16:creationId xmlns:a16="http://schemas.microsoft.com/office/drawing/2014/main" id="{3ADF3A1C-B335-FFC9-BD91-E5565B0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38" y="4772357"/>
            <a:ext cx="2868503" cy="2033724"/>
          </a:xfrm>
          <a:prstGeom prst="rect">
            <a:avLst/>
          </a:prstGeom>
          <a:noFill/>
          <a:effectLst>
            <a:glow rad="12700">
              <a:srgbClr val="92D05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FB8B18-E235-43D9-8E4E-07967FD06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57" y="783710"/>
            <a:ext cx="3828292" cy="2153415"/>
          </a:xfrm>
          <a:prstGeom prst="rect">
            <a:avLst/>
          </a:prstGeom>
          <a:effectLst>
            <a:glow rad="38100">
              <a:srgbClr val="FFC0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6" name="図 5" descr="草, 飛行機, 水 が含まれている画像&#10;&#10;自動的に生成された説明">
            <a:extLst>
              <a:ext uri="{FF2B5EF4-FFF2-40B4-BE49-F238E27FC236}">
                <a16:creationId xmlns:a16="http://schemas.microsoft.com/office/drawing/2014/main" id="{E8F5EF4A-DBF9-291A-B747-4DB25242D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8" y="1507730"/>
            <a:ext cx="3579927" cy="2012715"/>
          </a:xfrm>
          <a:prstGeom prst="rect">
            <a:avLst/>
          </a:prstGeom>
          <a:effectLst>
            <a:glow rad="38100">
              <a:srgbClr val="FFC0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7" name="矢印: 右 26">
            <a:extLst>
              <a:ext uri="{FF2B5EF4-FFF2-40B4-BE49-F238E27FC236}">
                <a16:creationId xmlns:a16="http://schemas.microsoft.com/office/drawing/2014/main" id="{B10E5E05-7DB2-4F4E-B1D7-CD5113AEDC4B}"/>
              </a:ext>
            </a:extLst>
          </p:cNvPr>
          <p:cNvSpPr/>
          <p:nvPr/>
        </p:nvSpPr>
        <p:spPr>
          <a:xfrm>
            <a:off x="4099676" y="4456456"/>
            <a:ext cx="1059812" cy="11576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8AC54B-FA2A-A0BE-3ABC-D96652A31EAB}"/>
              </a:ext>
            </a:extLst>
          </p:cNvPr>
          <p:cNvSpPr txBox="1"/>
          <p:nvPr/>
        </p:nvSpPr>
        <p:spPr>
          <a:xfrm>
            <a:off x="3579926" y="-3873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今の忍者！！！</a:t>
            </a:r>
            <a:endParaRPr kumimoji="1" lang="ja-JP" altLang="en-US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2CD904-C585-4F60-9A34-C49D4941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1044406"/>
            <a:ext cx="3583479" cy="2006748"/>
          </a:xfrm>
          <a:prstGeom prst="rect">
            <a:avLst/>
          </a:prstGeom>
          <a:effectLst>
            <a:glow rad="50800">
              <a:srgbClr val="FFFF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5F92778-8745-4AD6-B29E-CD3DE0F35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59" y="1438461"/>
            <a:ext cx="3233783" cy="1832477"/>
          </a:xfrm>
          <a:prstGeom prst="rect">
            <a:avLst/>
          </a:prstGeom>
          <a:effectLst>
            <a:glow rad="50800">
              <a:srgbClr val="FFFF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EB6A7F2-795D-40FD-9C3E-CFCFBBB2070A}"/>
              </a:ext>
            </a:extLst>
          </p:cNvPr>
          <p:cNvSpPr txBox="1"/>
          <p:nvPr/>
        </p:nvSpPr>
        <p:spPr>
          <a:xfrm>
            <a:off x="335089" y="68386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グラフィックの進化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27A9E8E-89AA-4250-9005-8E4DD614B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" y="3830131"/>
            <a:ext cx="3628745" cy="2813110"/>
          </a:xfrm>
          <a:prstGeom prst="rect">
            <a:avLst/>
          </a:prstGeom>
          <a:effectLst>
            <a:glow rad="508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2217DE-8366-41B3-AEF8-438FEF3D4AEE}"/>
              </a:ext>
            </a:extLst>
          </p:cNvPr>
          <p:cNvSpPr txBox="1"/>
          <p:nvPr/>
        </p:nvSpPr>
        <p:spPr>
          <a:xfrm>
            <a:off x="121014" y="344565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ゲームプレイの革新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D3DBC3-3B3F-44B0-9D1B-BDD0CA655E44}"/>
              </a:ext>
            </a:extLst>
          </p:cNvPr>
          <p:cNvSpPr txBox="1"/>
          <p:nvPr/>
        </p:nvSpPr>
        <p:spPr>
          <a:xfrm rot="21158569">
            <a:off x="428019" y="24563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ドット絵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03DB33-22AD-4414-A916-6351BA6F2FED}"/>
              </a:ext>
            </a:extLst>
          </p:cNvPr>
          <p:cNvSpPr txBox="1"/>
          <p:nvPr/>
        </p:nvSpPr>
        <p:spPr>
          <a:xfrm rot="21216795">
            <a:off x="1438033" y="2667119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E775197-E91B-4D52-96BA-61D46DD4E41B}"/>
              </a:ext>
            </a:extLst>
          </p:cNvPr>
          <p:cNvSpPr txBox="1"/>
          <p:nvPr/>
        </p:nvSpPr>
        <p:spPr>
          <a:xfrm rot="20680236">
            <a:off x="7538398" y="1462425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リアルな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3E9304-13D3-4113-A9D6-02F44304C77B}"/>
              </a:ext>
            </a:extLst>
          </p:cNvPr>
          <p:cNvSpPr txBox="1"/>
          <p:nvPr/>
        </p:nvSpPr>
        <p:spPr>
          <a:xfrm rot="20605479">
            <a:off x="7496425" y="185502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高度なアニメーション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958C37-8E8B-4220-B8AC-6DD01115EDF3}"/>
              </a:ext>
            </a:extLst>
          </p:cNvPr>
          <p:cNvSpPr txBox="1"/>
          <p:nvPr/>
        </p:nvSpPr>
        <p:spPr>
          <a:xfrm>
            <a:off x="8777380" y="3030986"/>
            <a:ext cx="2702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没入感</a:t>
            </a:r>
            <a:r>
              <a:rPr kumimoji="1" lang="en-US" altLang="ja-JP" sz="44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kumimoji="1" lang="ja-JP" altLang="en-US" sz="4400" b="1" dirty="0">
              <a:gradFill>
                <a:gsLst>
                  <a:gs pos="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FF01EE29-C3B3-4A6B-AEF1-CF461D709436}"/>
              </a:ext>
            </a:extLst>
          </p:cNvPr>
          <p:cNvSpPr/>
          <p:nvPr/>
        </p:nvSpPr>
        <p:spPr>
          <a:xfrm>
            <a:off x="5605350" y="1817957"/>
            <a:ext cx="1059812" cy="11576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A34A73F-62D7-4003-AF0A-6E4814B0629B}"/>
              </a:ext>
            </a:extLst>
          </p:cNvPr>
          <p:cNvSpPr txBox="1"/>
          <p:nvPr/>
        </p:nvSpPr>
        <p:spPr>
          <a:xfrm>
            <a:off x="70828" y="471346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シンプルな操作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E823E6-DD79-4F76-848E-F5D5DB54F456}"/>
              </a:ext>
            </a:extLst>
          </p:cNvPr>
          <p:cNvSpPr txBox="1"/>
          <p:nvPr/>
        </p:nvSpPr>
        <p:spPr>
          <a:xfrm>
            <a:off x="617897" y="533190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アドベンチャー要素多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D1C50F8-B692-4EC2-B9C9-13F43AF88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9228" y="3714048"/>
            <a:ext cx="3648464" cy="2052261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54D022D-D748-452E-A4D9-6AE7C1018297}"/>
              </a:ext>
            </a:extLst>
          </p:cNvPr>
          <p:cNvSpPr txBox="1"/>
          <p:nvPr/>
        </p:nvSpPr>
        <p:spPr>
          <a:xfrm>
            <a:off x="7129012" y="3738782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ステルス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1A47F5C9-1AED-46C0-926C-4DB6875DE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7" y="4669154"/>
            <a:ext cx="3606550" cy="2030354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C117F-8382-4958-BEFA-7FE5BB49A814}"/>
              </a:ext>
            </a:extLst>
          </p:cNvPr>
          <p:cNvSpPr txBox="1"/>
          <p:nvPr/>
        </p:nvSpPr>
        <p:spPr>
          <a:xfrm>
            <a:off x="5627791" y="463368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トラップ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B308888-9AE1-4754-86B7-4B60F7FCA807}"/>
              </a:ext>
            </a:extLst>
          </p:cNvPr>
          <p:cNvSpPr txBox="1"/>
          <p:nvPr/>
        </p:nvSpPr>
        <p:spPr>
          <a:xfrm>
            <a:off x="4995902" y="344565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戦略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ABDE9EB6-D2B7-46AE-84CC-6115489B8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46" y="4281949"/>
            <a:ext cx="4060275" cy="2237212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2A22C0-7A44-424D-B6F8-A2FFD455DE57}"/>
              </a:ext>
            </a:extLst>
          </p:cNvPr>
          <p:cNvSpPr txBox="1"/>
          <p:nvPr/>
        </p:nvSpPr>
        <p:spPr>
          <a:xfrm>
            <a:off x="9615165" y="4264515"/>
            <a:ext cx="264687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戦闘システム</a:t>
            </a:r>
          </a:p>
        </p:txBody>
      </p:sp>
    </p:spTree>
    <p:extLst>
      <p:ext uri="{BB962C8B-B14F-4D97-AF65-F5344CB8AC3E}">
        <p14:creationId xmlns:p14="http://schemas.microsoft.com/office/powerpoint/2010/main" val="69329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/>
      <p:bldP spid="14" grpId="0"/>
      <p:bldP spid="18" grpId="0"/>
      <p:bldP spid="21" grpId="0"/>
      <p:bldP spid="22" grpId="0"/>
      <p:bldP spid="23" grpId="0"/>
      <p:bldP spid="24" grpId="0"/>
      <p:bldP spid="13" grpId="0"/>
      <p:bldP spid="2" grpId="0" animBg="1"/>
      <p:bldP spid="25" grpId="0"/>
      <p:bldP spid="26" grpId="0"/>
      <p:bldP spid="30" grpId="0"/>
      <p:bldP spid="34" grpId="0"/>
      <p:bldP spid="35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62D39EE-1EB0-9464-EE6D-AA46E09B6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t="9101" r="16360" b="8461"/>
          <a:stretch/>
        </p:blipFill>
        <p:spPr>
          <a:xfrm rot="21156584">
            <a:off x="367883" y="4776038"/>
            <a:ext cx="2583598" cy="1788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8" name="図 27" descr="男, 立つ, 乗る が含まれている画像&#10;&#10;自動的に生成された説明">
            <a:extLst>
              <a:ext uri="{FF2B5EF4-FFF2-40B4-BE49-F238E27FC236}">
                <a16:creationId xmlns:a16="http://schemas.microsoft.com/office/drawing/2014/main" id="{EBC27B67-CF9D-1A7C-5E37-E305CA5C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362">
            <a:off x="8492979" y="4862192"/>
            <a:ext cx="3087614" cy="1736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6" name="図 25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E755A219-5AAE-5C61-A05F-DBF563CFD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4459">
            <a:off x="8346099" y="2529280"/>
            <a:ext cx="3381377" cy="190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2" name="図 21" descr="木, 記号, ストリート, 立つ が含まれている画像&#10;&#10;自動的に生成された説明">
            <a:extLst>
              <a:ext uri="{FF2B5EF4-FFF2-40B4-BE49-F238E27FC236}">
                <a16:creationId xmlns:a16="http://schemas.microsoft.com/office/drawing/2014/main" id="{284B26AC-4708-D6A4-D73E-B8E1BFD5B6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r="15562"/>
          <a:stretch/>
        </p:blipFill>
        <p:spPr>
          <a:xfrm rot="184240">
            <a:off x="454411" y="2557961"/>
            <a:ext cx="2555203" cy="1792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" name="図 19" descr="テーブル, カラフル, ベッド, 部屋 が含まれている画像&#10;&#10;自動的に生成された説明">
            <a:extLst>
              <a:ext uri="{FF2B5EF4-FFF2-40B4-BE49-F238E27FC236}">
                <a16:creationId xmlns:a16="http://schemas.microsoft.com/office/drawing/2014/main" id="{4B33C2EE-9558-641D-C4A4-EB1A0BF8E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6184">
            <a:off x="8425564" y="218414"/>
            <a:ext cx="3333750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EAB5FC-7B34-73D2-D139-23D05C7E9FFC}"/>
              </a:ext>
            </a:extLst>
          </p:cNvPr>
          <p:cNvSpPr txBox="1"/>
          <p:nvPr/>
        </p:nvSpPr>
        <p:spPr>
          <a:xfrm>
            <a:off x="4849503" y="-6551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～まとめ～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EF1819-526E-E6F6-444C-54F3E01320CE}"/>
              </a:ext>
            </a:extLst>
          </p:cNvPr>
          <p:cNvSpPr txBox="1"/>
          <p:nvPr/>
        </p:nvSpPr>
        <p:spPr>
          <a:xfrm>
            <a:off x="463686" y="5934670"/>
            <a:ext cx="11264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今も愛される作品が制作されている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201F84-CA93-8103-EF73-7959066A7AD2}"/>
              </a:ext>
            </a:extLst>
          </p:cNvPr>
          <p:cNvSpPr txBox="1"/>
          <p:nvPr/>
        </p:nvSpPr>
        <p:spPr>
          <a:xfrm>
            <a:off x="1899972" y="3429000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原作をゲームに落とし込んだ作品も</a:t>
            </a:r>
            <a:endParaRPr kumimoji="1" lang="en-US" altLang="ja-JP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たくさんつくられていた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2E889E4-FD43-1A01-F58C-270CA1E63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412">
            <a:off x="117553" y="380375"/>
            <a:ext cx="2900041" cy="162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03D7C6-8EC5-6C2B-A02A-613A420B7757}"/>
              </a:ext>
            </a:extLst>
          </p:cNvPr>
          <p:cNvSpPr txBox="1"/>
          <p:nvPr/>
        </p:nvSpPr>
        <p:spPr>
          <a:xfrm>
            <a:off x="1387012" y="146809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日本➡海外に人気が移り変わっていった</a:t>
            </a:r>
          </a:p>
        </p:txBody>
      </p:sp>
    </p:spTree>
    <p:extLst>
      <p:ext uri="{BB962C8B-B14F-4D97-AF65-F5344CB8AC3E}">
        <p14:creationId xmlns:p14="http://schemas.microsoft.com/office/powerpoint/2010/main" val="34075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91</Words>
  <Application>Microsoft Office PowerPoint</Application>
  <PresentationFormat>ワイド画面</PresentationFormat>
  <Paragraphs>26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15</cp:revision>
  <dcterms:created xsi:type="dcterms:W3CDTF">2024-04-26T05:15:33Z</dcterms:created>
  <dcterms:modified xsi:type="dcterms:W3CDTF">2024-05-10T01:57:55Z</dcterms:modified>
</cp:coreProperties>
</file>